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68" r:id="rId3"/>
    <p:sldId id="269" r:id="rId4"/>
    <p:sldId id="266" r:id="rId5"/>
    <p:sldId id="270" r:id="rId6"/>
    <p:sldId id="257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25"/>
    <p:restoredTop sz="76176"/>
  </p:normalViewPr>
  <p:slideViewPr>
    <p:cSldViewPr snapToGrid="0" snapToObjects="1">
      <p:cViewPr varScale="1">
        <p:scale>
          <a:sx n="78" d="100"/>
          <a:sy n="78" d="100"/>
        </p:scale>
        <p:origin x="176" y="264"/>
      </p:cViewPr>
      <p:guideLst/>
    </p:cSldViewPr>
  </p:slid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D89D2-34AA-D845-8644-B33305C90323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5123A-385F-0248-AD7D-712A8EC0A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53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Title </a:t>
            </a:r>
            <a:r>
              <a:rPr lang="mr-IN" dirty="0"/>
              <a:t>–</a:t>
            </a:r>
            <a:r>
              <a:rPr lang="en-US" baseline="0" dirty="0"/>
              <a:t>results first? Then say mysterious thing 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5123A-385F-0248-AD7D-712A8EC0A1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618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D5123A-385F-0248-AD7D-712A8EC0A1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35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5123A-385F-0248-AD7D-712A8EC0A1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59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now,</a:t>
            </a:r>
            <a:r>
              <a:rPr lang="en-US" baseline="0" dirty="0"/>
              <a:t> with the high resolutions and </a:t>
            </a:r>
            <a:r>
              <a:rPr lang="en-US" baseline="0" dirty="0" err="1"/>
              <a:t>MaxEnt</a:t>
            </a:r>
            <a:r>
              <a:rPr lang="en-US" baseline="0" dirty="0"/>
              <a:t> </a:t>
            </a:r>
            <a:r>
              <a:rPr lang="en-US" baseline="0" dirty="0" err="1"/>
              <a:t>distrubution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5123A-385F-0248-AD7D-712A8EC0A1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127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Predictions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5123A-385F-0248-AD7D-712A8EC0A17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99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8000" dirty="0"/>
              <a:t>Total count </a:t>
            </a:r>
          </a:p>
          <a:p>
            <a:endParaRPr lang="en-US" sz="8000" dirty="0"/>
          </a:p>
          <a:p>
            <a:r>
              <a:rPr lang="en-US" sz="8000" dirty="0"/>
              <a:t>Talk about trends </a:t>
            </a:r>
          </a:p>
          <a:p>
            <a:endParaRPr lang="en-US" sz="8000" dirty="0"/>
          </a:p>
          <a:p>
            <a:r>
              <a:rPr lang="en-US" sz="8000" dirty="0"/>
              <a:t>Remove cross</a:t>
            </a:r>
            <a:r>
              <a:rPr lang="en-US" sz="8000" baseline="0" dirty="0"/>
              <a:t> and make it a </a:t>
            </a:r>
            <a:r>
              <a:rPr lang="en-US" sz="8000" baseline="0" dirty="0" err="1"/>
              <a:t>lable</a:t>
            </a:r>
            <a:endParaRPr lang="en-US" sz="8000" baseline="0" dirty="0"/>
          </a:p>
          <a:p>
            <a:endParaRPr lang="en-US" sz="8000" baseline="0" dirty="0"/>
          </a:p>
          <a:p>
            <a:r>
              <a:rPr lang="en-US" sz="8000" baseline="0" dirty="0"/>
              <a:t>Use animation </a:t>
            </a:r>
          </a:p>
          <a:p>
            <a:endParaRPr lang="en-US" sz="8000" baseline="0" dirty="0"/>
          </a:p>
          <a:p>
            <a:r>
              <a:rPr lang="en-US" sz="8000" baseline="0" dirty="0"/>
              <a:t>Make lines darker. </a:t>
            </a:r>
            <a:endParaRPr lang="en-US" sz="8000" dirty="0"/>
          </a:p>
          <a:p>
            <a:endParaRPr lang="en-US" sz="8000" dirty="0"/>
          </a:p>
          <a:p>
            <a:r>
              <a:rPr lang="en-US" sz="8000" dirty="0"/>
              <a:t>Add</a:t>
            </a:r>
            <a:r>
              <a:rPr lang="en-US" sz="8000" baseline="0" dirty="0"/>
              <a:t> arrow to extreme and interesting points </a:t>
            </a:r>
            <a:endParaRPr lang="en-US" sz="8000" dirty="0"/>
          </a:p>
          <a:p>
            <a:endParaRPr lang="en-US" sz="8000" dirty="0"/>
          </a:p>
          <a:p>
            <a:endParaRPr lang="en-US" sz="8000" dirty="0"/>
          </a:p>
          <a:p>
            <a:endParaRPr lang="en-US" sz="8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5123A-385F-0248-AD7D-712A8EC0A17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159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zoom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5123A-385F-0248-AD7D-712A8EC0A17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608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Core -&gt; high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5123A-385F-0248-AD7D-712A8EC0A1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23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pfaucher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iNaturalist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5123A-385F-0248-AD7D-712A8EC0A1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3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16753DE-010D-DC4E-9A92-C093843E760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0848BF9-0675-EB4B-8F73-823164FF7A9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71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tiff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7530" y="-179614"/>
            <a:ext cx="4121814" cy="308610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Where is forest being lost in red panda habitat?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5" r="21364" b="2"/>
          <a:stretch/>
        </p:blipFill>
        <p:spPr>
          <a:xfrm>
            <a:off x="4604658" y="0"/>
            <a:ext cx="758734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5FE45CA-446C-594A-AECF-238F9CA00B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309" y="5715000"/>
            <a:ext cx="100584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Cameron Cosgrove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521E0D-5834-F849-8E42-4E77D4448976}"/>
              </a:ext>
            </a:extLst>
          </p:cNvPr>
          <p:cNvSpPr txBox="1"/>
          <p:nvPr/>
        </p:nvSpPr>
        <p:spPr>
          <a:xfrm>
            <a:off x="10118272" y="6211669"/>
            <a:ext cx="2073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Photo Credit: Red Panda Network (CC) </a:t>
            </a:r>
          </a:p>
        </p:txBody>
      </p:sp>
    </p:spTree>
    <p:extLst>
      <p:ext uri="{BB962C8B-B14F-4D97-AF65-F5344CB8AC3E}">
        <p14:creationId xmlns:p14="http://schemas.microsoft.com/office/powerpoint/2010/main" val="3741630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3087" y="1730829"/>
            <a:ext cx="5753099" cy="5127171"/>
          </a:xfrm>
        </p:spPr>
        <p:txBody>
          <a:bodyPr/>
          <a:lstStyle/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b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en-US" altLang="en-US" sz="240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probability of sampling a pixel with forest loss was three times higher at lower elevations compared to higher elevations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(Logistic regression, F-statistic = 80.532,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df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 3071, Adjusted R</a:t>
            </a:r>
            <a:r>
              <a:rPr lang="en-US" altLang="en-US" baseline="3000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= 0.025, p-value = &lt;2e</a:t>
            </a:r>
            <a:r>
              <a:rPr lang="en-US" altLang="en-US" baseline="3000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-16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US" altLang="en-US" sz="3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79ED7C-A768-C341-BCAC-D8DB4996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937" y="498874"/>
            <a:ext cx="10058400" cy="1450757"/>
          </a:xfrm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B78A21C-EA8E-C945-A124-F7D3C8E47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099" y="286114"/>
            <a:ext cx="23744041" cy="801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7">
            <a:extLst>
              <a:ext uri="{FF2B5EF4-FFF2-40B4-BE49-F238E27FC236}">
                <a16:creationId xmlns:a16="http://schemas.microsoft.com/office/drawing/2014/main" id="{07824E58-769A-064F-8BD8-69D528E32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2" t="2" r="542" b="1289"/>
          <a:stretch>
            <a:fillRect/>
          </a:stretch>
        </p:blipFill>
        <p:spPr bwMode="auto">
          <a:xfrm>
            <a:off x="337230" y="514716"/>
            <a:ext cx="5410426" cy="5314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6879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r>
              <a:rPr lang="en-US" dirty="0"/>
              <a:t>Conservation Implications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6F403D-E61F-F646-A30A-9B1C7149D120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94" r="16368" b="-1"/>
          <a:stretch/>
        </p:blipFill>
        <p:spPr bwMode="auto">
          <a:xfrm>
            <a:off x="0" y="0"/>
            <a:ext cx="4654276" cy="687012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lang="en-GB" sz="2800" dirty="0"/>
              <a:t>Potential forest connectivity throughout the range of each red panda sub-population. </a:t>
            </a:r>
          </a:p>
          <a:p>
            <a:pPr lvl="0"/>
            <a:endParaRPr lang="en-GB" sz="2800" dirty="0"/>
          </a:p>
          <a:p>
            <a:pPr marL="0" indent="0">
              <a:buNone/>
            </a:pPr>
            <a:r>
              <a:rPr lang="en-GB" sz="2800" dirty="0"/>
              <a:t>Deforestation in forest corridors could potentially reduce connectivity, leading to genetic isolation.</a:t>
            </a:r>
          </a:p>
          <a:p>
            <a:pPr lvl="0"/>
            <a:endParaRPr lang="en-GB" sz="2800" dirty="0"/>
          </a:p>
          <a:p>
            <a:pPr marL="0" lvl="0" indent="0">
              <a:buNone/>
            </a:pPr>
            <a:r>
              <a:rPr lang="en-GB" sz="2800" dirty="0"/>
              <a:t>High-altitude forests may be valuable places to focus protection to ensure connectivity throughout the red panda’s range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4A517B-4F96-C34E-BC7D-5431D4DE0E87}"/>
              </a:ext>
            </a:extLst>
          </p:cNvPr>
          <p:cNvSpPr/>
          <p:nvPr/>
        </p:nvSpPr>
        <p:spPr>
          <a:xfrm>
            <a:off x="331079" y="6488668"/>
            <a:ext cx="38812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Photo credit: @</a:t>
            </a:r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pfaucher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, </a:t>
            </a:r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iNaturalist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015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04FB6-75CC-4B49-A60A-6FD91C468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1311965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The red panda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9D0EE34-B0E4-4C33-9F40-181E57DF6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Population decline of  &gt; 50% in the past three generations 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Arboreal – niche specialist 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High altitude species (1000 m – 5000 m)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Diet: 98% bamboo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32796C-BA7A-DA42-A334-6532555AB34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5" r="1" b="1"/>
          <a:stretch/>
        </p:blipFill>
        <p:spPr>
          <a:xfrm>
            <a:off x="4742017" y="1335508"/>
            <a:ext cx="6798082" cy="418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44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04FB6-75CC-4B49-A60A-6FD91C468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698" y="718457"/>
            <a:ext cx="3084844" cy="113235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Main threats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623C41-1AEC-5045-B163-C8620C81D79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4" r="9838"/>
          <a:stretch/>
        </p:blipFill>
        <p:spPr>
          <a:xfrm flipH="1">
            <a:off x="4075043" y="10"/>
            <a:ext cx="8236700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59B6DF-7728-6048-B504-2335FA81AA2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395" y="2072519"/>
            <a:ext cx="1126962" cy="10474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9B7ADFD-56D6-6A42-AD2B-B11913777E49}"/>
              </a:ext>
            </a:extLst>
          </p:cNvPr>
          <p:cNvGrpSpPr/>
          <p:nvPr/>
        </p:nvGrpSpPr>
        <p:grpSpPr>
          <a:xfrm>
            <a:off x="836023" y="3494314"/>
            <a:ext cx="1662248" cy="1679502"/>
            <a:chOff x="6560820" y="1028700"/>
            <a:chExt cx="1600200" cy="160020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F15A701-1390-0044-AB48-6A39A2B87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015957" y="1320074"/>
              <a:ext cx="802163" cy="1037647"/>
            </a:xfrm>
            <a:prstGeom prst="rect">
              <a:avLst/>
            </a:prstGeom>
          </p:spPr>
        </p:pic>
        <p:sp>
          <p:nvSpPr>
            <p:cNvPr id="23" name="Donut 22">
              <a:extLst>
                <a:ext uri="{FF2B5EF4-FFF2-40B4-BE49-F238E27FC236}">
                  <a16:creationId xmlns:a16="http://schemas.microsoft.com/office/drawing/2014/main" id="{3839BA35-AE03-5147-A106-9147F0CF27D3}"/>
                </a:ext>
              </a:extLst>
            </p:cNvPr>
            <p:cNvSpPr/>
            <p:nvPr/>
          </p:nvSpPr>
          <p:spPr>
            <a:xfrm>
              <a:off x="6675120" y="1165860"/>
              <a:ext cx="1325880" cy="1280160"/>
            </a:xfrm>
            <a:prstGeom prst="donut">
              <a:avLst>
                <a:gd name="adj" fmla="val 3033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57">
                <a:solidFill>
                  <a:schemeClr val="tx1"/>
                </a:solidFill>
              </a:endParaRPr>
            </a:p>
          </p:txBody>
        </p:sp>
        <p:sp>
          <p:nvSpPr>
            <p:cNvPr id="25" name="Cross 24">
              <a:extLst>
                <a:ext uri="{FF2B5EF4-FFF2-40B4-BE49-F238E27FC236}">
                  <a16:creationId xmlns:a16="http://schemas.microsoft.com/office/drawing/2014/main" id="{D8F73AC9-A1B5-114C-A28D-2A43F6BCC906}"/>
                </a:ext>
              </a:extLst>
            </p:cNvPr>
            <p:cNvSpPr/>
            <p:nvPr/>
          </p:nvSpPr>
          <p:spPr>
            <a:xfrm>
              <a:off x="6560820" y="1028700"/>
              <a:ext cx="1600200" cy="1600200"/>
            </a:xfrm>
            <a:prstGeom prst="plus">
              <a:avLst>
                <a:gd name="adj" fmla="val 49628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57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D066E2C0-3EA4-2842-9101-DE26F7E6A0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755" y="5584370"/>
            <a:ext cx="1064045" cy="95536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61EDBFF-3DB8-B545-AC40-4F1E4685E8DE}"/>
              </a:ext>
            </a:extLst>
          </p:cNvPr>
          <p:cNvSpPr txBox="1"/>
          <p:nvPr/>
        </p:nvSpPr>
        <p:spPr>
          <a:xfrm>
            <a:off x="9046029" y="6211669"/>
            <a:ext cx="3358243" cy="646331"/>
          </a:xfrm>
          <a:prstGeom prst="rect">
            <a:avLst/>
          </a:prstGeom>
          <a:solidFill>
            <a:schemeClr val="tx1">
              <a:alpha val="49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Photo Credit: Cameron Cosgrove, Icons from the Noun Project  (CC)</a:t>
            </a:r>
          </a:p>
        </p:txBody>
      </p:sp>
    </p:spTree>
    <p:extLst>
      <p:ext uri="{BB962C8B-B14F-4D97-AF65-F5344CB8AC3E}">
        <p14:creationId xmlns:p14="http://schemas.microsoft.com/office/powerpoint/2010/main" val="797853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Knowledge gap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sz="3200" b="1" dirty="0"/>
              <a:t>We don</a:t>
            </a:r>
            <a:r>
              <a:rPr lang="mr-IN" sz="3200" b="1" dirty="0"/>
              <a:t>’</a:t>
            </a:r>
            <a:r>
              <a:rPr lang="en-US" sz="3200" b="1" dirty="0"/>
              <a:t>t know what's going on across the entire range</a:t>
            </a:r>
            <a:r>
              <a:rPr lang="en-US" sz="3200" dirty="0"/>
              <a:t>. </a:t>
            </a:r>
          </a:p>
          <a:p>
            <a:endParaRPr lang="en-US" sz="3200" dirty="0"/>
          </a:p>
          <a:p>
            <a:r>
              <a:rPr lang="en-US" sz="3200" dirty="0"/>
              <a:t>Are large areas of forest being lost?</a:t>
            </a:r>
          </a:p>
          <a:p>
            <a:r>
              <a:rPr lang="en-US" sz="3200" dirty="0"/>
              <a:t>How connected is the habitat throughout the range?</a:t>
            </a:r>
          </a:p>
          <a:p>
            <a:r>
              <a:rPr lang="en-US" sz="3200" dirty="0"/>
              <a:t>How many subpopulations are there?</a:t>
            </a:r>
          </a:p>
        </p:txBody>
      </p:sp>
    </p:spTree>
    <p:extLst>
      <p:ext uri="{BB962C8B-B14F-4D97-AF65-F5344CB8AC3E}">
        <p14:creationId xmlns:p14="http://schemas.microsoft.com/office/powerpoint/2010/main" val="1431537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objectives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06EA5F-66B3-9A41-9659-6A206ADF95B9}"/>
              </a:ext>
            </a:extLst>
          </p:cNvPr>
          <p:cNvSpPr txBox="1">
            <a:spLocks/>
          </p:cNvSpPr>
          <p:nvPr/>
        </p:nvSpPr>
        <p:spPr>
          <a:xfrm>
            <a:off x="1064623" y="2788002"/>
            <a:ext cx="6168934" cy="176309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RQ1: How much forest has been lost?</a:t>
            </a:r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5F2227-41B1-C242-965B-FAA433F3A9F4}"/>
              </a:ext>
            </a:extLst>
          </p:cNvPr>
          <p:cNvSpPr txBox="1">
            <a:spLocks/>
          </p:cNvSpPr>
          <p:nvPr/>
        </p:nvSpPr>
        <p:spPr>
          <a:xfrm>
            <a:off x="1097279" y="4145280"/>
            <a:ext cx="5221877" cy="348217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RQ2: Where is loss occurring?</a:t>
            </a:r>
          </a:p>
          <a:p>
            <a:pPr lvl="1"/>
            <a:endParaRPr lang="en-US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B6AB59C-A70D-1846-94BA-8E5676B0F30A}"/>
              </a:ext>
            </a:extLst>
          </p:cNvPr>
          <p:cNvSpPr/>
          <p:nvPr/>
        </p:nvSpPr>
        <p:spPr>
          <a:xfrm>
            <a:off x="7371153" y="2367642"/>
            <a:ext cx="1168690" cy="2754957"/>
          </a:xfrm>
          <a:prstGeom prst="rightBrace">
            <a:avLst>
              <a:gd name="adj1" fmla="val 74397"/>
              <a:gd name="adj2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60ACEA5-F3DD-B14E-BD23-F19C1C31B105}"/>
              </a:ext>
            </a:extLst>
          </p:cNvPr>
          <p:cNvSpPr txBox="1">
            <a:spLocks/>
          </p:cNvSpPr>
          <p:nvPr/>
        </p:nvSpPr>
        <p:spPr>
          <a:xfrm>
            <a:off x="8760822" y="3445328"/>
            <a:ext cx="3910150" cy="244040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Conservation implications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326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E58160F-F0C6-D544-A528-EB24C1570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2FCAAAE-D218-1342-9377-33DDE4817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109" y="2400906"/>
            <a:ext cx="3229792" cy="4097866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Global Forest Change dataset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Measures forest at a 30 m resolution</a:t>
            </a:r>
          </a:p>
          <a:p>
            <a:pPr marL="0" indent="0">
              <a:buNone/>
            </a:pPr>
            <a:r>
              <a:rPr lang="en-US" dirty="0"/>
              <a:t>Between 2000 – 2018</a:t>
            </a:r>
          </a:p>
          <a:p>
            <a:pPr marL="0" indent="0">
              <a:buNone/>
            </a:pPr>
            <a:r>
              <a:rPr lang="en-US" dirty="0"/>
              <a:t>Limitations: cant detect small areas of loss but can show the broad spatial pattern of loss well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3A01031B-904E-BE45-A3A5-E9C5B6058315}"/>
              </a:ext>
            </a:extLst>
          </p:cNvPr>
          <p:cNvSpPr txBox="1">
            <a:spLocks/>
          </p:cNvSpPr>
          <p:nvPr/>
        </p:nvSpPr>
        <p:spPr>
          <a:xfrm>
            <a:off x="4531723" y="2390019"/>
            <a:ext cx="3229792" cy="40978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b="1" dirty="0"/>
              <a:t>Analyze within red panda habitat 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dirty="0"/>
              <a:t>Google Earth Engine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dirty="0"/>
              <a:t>A </a:t>
            </a:r>
            <a:r>
              <a:rPr lang="en-US" dirty="0" err="1"/>
              <a:t>MaxEnt</a:t>
            </a:r>
            <a:r>
              <a:rPr lang="en-US" dirty="0"/>
              <a:t> distribution defined habitat range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02E7D2D2-0C24-EE4E-98C3-C3E5248583E0}"/>
              </a:ext>
            </a:extLst>
          </p:cNvPr>
          <p:cNvSpPr txBox="1">
            <a:spLocks/>
          </p:cNvSpPr>
          <p:nvPr/>
        </p:nvSpPr>
        <p:spPr>
          <a:xfrm>
            <a:off x="8515895" y="2373691"/>
            <a:ext cx="3229792" cy="38964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b="1" dirty="0"/>
              <a:t>Quantify and map forest loss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r>
              <a:rPr lang="en-US" dirty="0"/>
              <a:t>Rough estimate of how much forest has been lost 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dirty="0"/>
              <a:t>Where are the hotspots of loss?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dirty="0"/>
              <a:t>Are forests connected in panda habitat?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dirty="0"/>
              <a:t>Are there any patterns in the location of loss?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364595F-9577-F148-847D-A73A13DD075B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5" r="1" b="1"/>
          <a:stretch/>
        </p:blipFill>
        <p:spPr>
          <a:xfrm>
            <a:off x="4317474" y="4261758"/>
            <a:ext cx="3536570" cy="2028178"/>
          </a:xfrm>
          <a:prstGeom prst="rect">
            <a:avLst/>
          </a:prstGeom>
        </p:spPr>
      </p:pic>
      <p:pic>
        <p:nvPicPr>
          <p:cNvPr id="16" name="Graphic 15" descr="Arrow: Straight">
            <a:extLst>
              <a:ext uri="{FF2B5EF4-FFF2-40B4-BE49-F238E27FC236}">
                <a16:creationId xmlns:a16="http://schemas.microsoft.com/office/drawing/2014/main" id="{AC4718E7-DB92-464E-9A12-90D1893E0C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3809999" y="2334984"/>
            <a:ext cx="457199" cy="457199"/>
          </a:xfrm>
          <a:prstGeom prst="rect">
            <a:avLst/>
          </a:prstGeom>
        </p:spPr>
      </p:pic>
      <p:pic>
        <p:nvPicPr>
          <p:cNvPr id="17" name="Graphic 16" descr="Arrow: Straight">
            <a:extLst>
              <a:ext uri="{FF2B5EF4-FFF2-40B4-BE49-F238E27FC236}">
                <a16:creationId xmlns:a16="http://schemas.microsoft.com/office/drawing/2014/main" id="{F1F57E8D-B906-8746-94BA-6C975A39E6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7636328" y="2340427"/>
            <a:ext cx="457199" cy="45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69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2594" y="449888"/>
            <a:ext cx="10058400" cy="1248283"/>
          </a:xfrm>
        </p:spPr>
        <p:txBody>
          <a:bodyPr>
            <a:normAutofit/>
          </a:bodyPr>
          <a:lstStyle/>
          <a:p>
            <a:r>
              <a:rPr lang="en-US" sz="4000" dirty="0"/>
              <a:t>Only 1.3%  of forest was lost across the entire range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DCBA9A-7753-4340-8A03-4B717405AE73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4"/>
          <a:stretch/>
        </p:blipFill>
        <p:spPr bwMode="auto">
          <a:xfrm>
            <a:off x="1323974" y="1910443"/>
            <a:ext cx="9387570" cy="42944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63495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5866887" y="4209075"/>
            <a:ext cx="621102" cy="1639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9875519" y="4776970"/>
            <a:ext cx="1058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km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V="1">
            <a:off x="9875520" y="5145330"/>
            <a:ext cx="871268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54D5B6B6-09D1-324D-A84D-914557AE2EB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0"/>
            <a:ext cx="12344400" cy="651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105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E1AF813-2D2F-4B78-9216-388AF161E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7181D2-95D5-4439-9BDF-14D4FDC7B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B2A6F43-16BC-B040-B215-7789411370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89" r="-1" b="-1"/>
          <a:stretch/>
        </p:blipFill>
        <p:spPr>
          <a:xfrm>
            <a:off x="19" y="261267"/>
            <a:ext cx="12102087" cy="6760019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0ECF66FF-168E-904B-B85E-2B111F877F3B}"/>
              </a:ext>
            </a:extLst>
          </p:cNvPr>
          <p:cNvGrpSpPr/>
          <p:nvPr/>
        </p:nvGrpSpPr>
        <p:grpSpPr>
          <a:xfrm>
            <a:off x="169272" y="3984171"/>
            <a:ext cx="1953442" cy="2735109"/>
            <a:chOff x="1152261" y="5208337"/>
            <a:chExt cx="2788669" cy="3195606"/>
          </a:xfrm>
          <a:solidFill>
            <a:schemeClr val="bg1"/>
          </a:solidFill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A5CCE19-D55F-934C-8E21-D50B9E111220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261" y="5279261"/>
              <a:ext cx="360000" cy="360000"/>
            </a:xfrm>
            <a:prstGeom prst="rect">
              <a:avLst/>
            </a:prstGeom>
            <a:grpFill/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0571A35-2524-2D4B-B093-544ACAFEB46C}"/>
                </a:ext>
              </a:extLst>
            </p:cNvPr>
            <p:cNvSpPr txBox="1"/>
            <p:nvPr/>
          </p:nvSpPr>
          <p:spPr>
            <a:xfrm>
              <a:off x="1622731" y="5208337"/>
              <a:ext cx="1184856" cy="43151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958C878-004E-4746-9F29-A10884FA8924}"/>
                </a:ext>
              </a:extLst>
            </p:cNvPr>
            <p:cNvSpPr txBox="1"/>
            <p:nvPr/>
          </p:nvSpPr>
          <p:spPr>
            <a:xfrm>
              <a:off x="1622731" y="5749755"/>
              <a:ext cx="2318197" cy="43151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1 </a:t>
              </a:r>
              <a:r>
                <a:rPr lang="mr-IN" dirty="0">
                  <a:latin typeface="Arial" charset="0"/>
                  <a:ea typeface="Arial" charset="0"/>
                  <a:cs typeface="Arial" charset="0"/>
                </a:rPr>
                <a:t>–</a:t>
              </a:r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 10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AA0332-B31A-F64B-A791-F3FC30F994AB}"/>
                </a:ext>
              </a:extLst>
            </p:cNvPr>
            <p:cNvSpPr txBox="1"/>
            <p:nvPr/>
          </p:nvSpPr>
          <p:spPr>
            <a:xfrm>
              <a:off x="1622731" y="6356274"/>
              <a:ext cx="2318197" cy="43151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10 </a:t>
              </a:r>
              <a:r>
                <a:rPr lang="mr-IN" dirty="0">
                  <a:latin typeface="Arial" charset="0"/>
                  <a:ea typeface="Arial" charset="0"/>
                  <a:cs typeface="Arial" charset="0"/>
                </a:rPr>
                <a:t>–</a:t>
              </a:r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 30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7B71394-4EBA-FF48-AF77-71292C501630}"/>
                </a:ext>
              </a:extLst>
            </p:cNvPr>
            <p:cNvSpPr txBox="1"/>
            <p:nvPr/>
          </p:nvSpPr>
          <p:spPr>
            <a:xfrm>
              <a:off x="1622731" y="6879757"/>
              <a:ext cx="2318197" cy="43151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30 </a:t>
              </a:r>
              <a:r>
                <a:rPr lang="mr-IN" dirty="0">
                  <a:latin typeface="Arial" charset="0"/>
                  <a:ea typeface="Arial" charset="0"/>
                  <a:cs typeface="Arial" charset="0"/>
                </a:rPr>
                <a:t>–</a:t>
              </a:r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 60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7404FBD-2DDB-F748-BFE8-02D022F8A296}"/>
                </a:ext>
              </a:extLst>
            </p:cNvPr>
            <p:cNvSpPr txBox="1"/>
            <p:nvPr/>
          </p:nvSpPr>
          <p:spPr>
            <a:xfrm>
              <a:off x="1622733" y="7439114"/>
              <a:ext cx="2318197" cy="43151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60 </a:t>
              </a:r>
              <a:r>
                <a:rPr lang="mr-IN" dirty="0">
                  <a:latin typeface="Arial" charset="0"/>
                  <a:ea typeface="Arial" charset="0"/>
                  <a:cs typeface="Arial" charset="0"/>
                </a:rPr>
                <a:t>–</a:t>
              </a:r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 99</a:t>
              </a: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9A9D9C9E-01D8-F143-8687-7F07550D2F5A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476" y="7504009"/>
              <a:ext cx="360000" cy="360000"/>
            </a:xfrm>
            <a:prstGeom prst="rect">
              <a:avLst/>
            </a:prstGeom>
            <a:grpFill/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32BF7A96-6474-0B4B-A6BB-60362C8E6662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261" y="5831366"/>
              <a:ext cx="360000" cy="360000"/>
            </a:xfrm>
            <a:prstGeom prst="rect">
              <a:avLst/>
            </a:prstGeom>
            <a:grpFill/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A3E5C60-F9CC-574D-B578-5EFF060D85F3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261" y="6423903"/>
              <a:ext cx="360000" cy="360000"/>
            </a:xfrm>
            <a:prstGeom prst="rect">
              <a:avLst/>
            </a:prstGeom>
            <a:grpFill/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8D49D92A-DB81-8046-ACB0-9E08A8C9C546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5180" y="6951904"/>
              <a:ext cx="360000" cy="360000"/>
            </a:xfrm>
            <a:prstGeom prst="rect">
              <a:avLst/>
            </a:prstGeom>
            <a:grpFill/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DCF6077-C2B0-0647-9AEA-23374F39ADF7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261" y="8043943"/>
              <a:ext cx="360000" cy="360000"/>
            </a:xfrm>
            <a:prstGeom prst="rect">
              <a:avLst/>
            </a:prstGeom>
            <a:grpFill/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44461C9-B1C6-D94D-BB30-8493734F4F6C}"/>
                </a:ext>
              </a:extLst>
            </p:cNvPr>
            <p:cNvSpPr txBox="1"/>
            <p:nvPr/>
          </p:nvSpPr>
          <p:spPr>
            <a:xfrm>
              <a:off x="1622733" y="7962333"/>
              <a:ext cx="2318197" cy="43151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Arial" charset="0"/>
                  <a:ea typeface="Arial" charset="0"/>
                  <a:cs typeface="Arial" charset="0"/>
                </a:rPr>
                <a:t>100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1E51BF-FAAF-7144-8180-D3A53183B9F0}"/>
              </a:ext>
            </a:extLst>
          </p:cNvPr>
          <p:cNvCxnSpPr>
            <a:cxnSpLocks/>
          </p:cNvCxnSpPr>
          <p:nvPr/>
        </p:nvCxnSpPr>
        <p:spPr>
          <a:xfrm>
            <a:off x="9437914" y="1012371"/>
            <a:ext cx="177981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A741364-570F-824A-BE8B-E8E94D42FE7B}"/>
              </a:ext>
            </a:extLst>
          </p:cNvPr>
          <p:cNvSpPr txBox="1"/>
          <p:nvPr/>
        </p:nvSpPr>
        <p:spPr>
          <a:xfrm>
            <a:off x="9927771" y="55517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 km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8813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7419</TotalTime>
  <Words>357</Words>
  <Application>Microsoft Macintosh PowerPoint</Application>
  <PresentationFormat>Widescreen</PresentationFormat>
  <Paragraphs>88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Mangal</vt:lpstr>
      <vt:lpstr>Times New Roman</vt:lpstr>
      <vt:lpstr>Retrospect</vt:lpstr>
      <vt:lpstr>Where is forest being lost in red panda habitat?</vt:lpstr>
      <vt:lpstr>The red panda </vt:lpstr>
      <vt:lpstr>Main threats</vt:lpstr>
      <vt:lpstr>Knowledge gap</vt:lpstr>
      <vt:lpstr>Project objectives</vt:lpstr>
      <vt:lpstr>Methodology </vt:lpstr>
      <vt:lpstr>Only 1.3%  of forest was lost across the entire range</vt:lpstr>
      <vt:lpstr>PowerPoint Presentation</vt:lpstr>
      <vt:lpstr>PowerPoint Presentation</vt:lpstr>
      <vt:lpstr>PowerPoint Presentation</vt:lpstr>
      <vt:lpstr>Conservation Implications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 cover change in Red panda habitat</dc:title>
  <dc:creator>COSGROVE Cameron</dc:creator>
  <cp:lastModifiedBy>COSGROVE Cameron</cp:lastModifiedBy>
  <cp:revision>44</cp:revision>
  <dcterms:created xsi:type="dcterms:W3CDTF">2019-05-03T11:04:43Z</dcterms:created>
  <dcterms:modified xsi:type="dcterms:W3CDTF">2019-05-08T14:53:57Z</dcterms:modified>
</cp:coreProperties>
</file>

<file path=docProps/thumbnail.jpeg>
</file>